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26" r:id="rId6"/>
    <p:sldId id="527" r:id="rId7"/>
    <p:sldId id="528" r:id="rId8"/>
    <p:sldId id="529" r:id="rId9"/>
    <p:sldId id="530" r:id="rId10"/>
    <p:sldId id="531" r:id="rId11"/>
    <p:sldId id="532" r:id="rId12"/>
    <p:sldId id="533" r:id="rId13"/>
    <p:sldId id="534" r:id="rId14"/>
    <p:sldId id="535" r:id="rId15"/>
    <p:sldId id="536" r:id="rId16"/>
    <p:sldId id="537" r:id="rId17"/>
    <p:sldId id="538" r:id="rId18"/>
    <p:sldId id="503" r:id="rId19"/>
    <p:sldId id="539" r:id="rId2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03d58e9b-c2fa-446d-bea9-357f6276c004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708/661/51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03d58e9b-c2fa-446d-bea9-357f6276c004/assets/audio/11_unit_3__lesson_2__exercise_2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evc2uvn52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Trends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2;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Beware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of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Internet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" y="0"/>
            <a:ext cx="4832145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2911" y="0"/>
            <a:ext cx="7300037" cy="651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present</a:t>
            </a:r>
            <a:r>
              <a:rPr lang="hr-HR" sz="2000" b="1" dirty="0"/>
              <a:t> </a:t>
            </a:r>
            <a:r>
              <a:rPr lang="hr-HR" sz="2000" b="1" dirty="0" err="1"/>
              <a:t>perfect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Napiši rečenice u </a:t>
            </a:r>
            <a:r>
              <a:rPr lang="hr-HR" sz="2000" b="1" i="1" dirty="0" err="1"/>
              <a:t>Present</a:t>
            </a:r>
            <a:r>
              <a:rPr lang="hr-HR" sz="2000" b="1" i="1" dirty="0"/>
              <a:t> Perfectu</a:t>
            </a:r>
            <a:r>
              <a:rPr lang="hr-HR" sz="2000" i="1" dirty="0"/>
              <a:t>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218" y="708212"/>
            <a:ext cx="9334400" cy="59864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4ECAEA1-18FB-4D7D-B846-B5AECD21E0D7}"/>
              </a:ext>
            </a:extLst>
          </p:cNvPr>
          <p:cNvSpPr txBox="1">
            <a:spLocks/>
          </p:cNvSpPr>
          <p:nvPr/>
        </p:nvSpPr>
        <p:spPr>
          <a:xfrm>
            <a:off x="2880688" y="2506863"/>
            <a:ext cx="91279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opened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suspicious</a:t>
            </a:r>
            <a:r>
              <a:rPr lang="hr-HR" sz="1800" i="1" dirty="0">
                <a:solidFill>
                  <a:srgbClr val="FF0000"/>
                </a:solidFill>
              </a:rPr>
              <a:t> web site </a:t>
            </a:r>
            <a:r>
              <a:rPr lang="hr-HR" sz="1800" i="1" dirty="0" err="1">
                <a:solidFill>
                  <a:srgbClr val="FF0000"/>
                </a:solidFill>
              </a:rPr>
              <a:t>once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14F0446-0415-4405-B9CA-73E402AECAB4}"/>
              </a:ext>
            </a:extLst>
          </p:cNvPr>
          <p:cNvSpPr txBox="1">
            <a:spLocks/>
          </p:cNvSpPr>
          <p:nvPr/>
        </p:nvSpPr>
        <p:spPr>
          <a:xfrm>
            <a:off x="2880687" y="3279060"/>
            <a:ext cx="91279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Brenda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never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stopped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loving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Mike</a:t>
            </a:r>
            <a:r>
              <a:rPr lang="hr-HR" sz="1800" i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A998EF6-C4AB-4EDC-9817-3B91E956C92A}"/>
              </a:ext>
            </a:extLst>
          </p:cNvPr>
          <p:cNvSpPr txBox="1">
            <a:spLocks/>
          </p:cNvSpPr>
          <p:nvPr/>
        </p:nvSpPr>
        <p:spPr>
          <a:xfrm>
            <a:off x="2880686" y="4037820"/>
            <a:ext cx="91279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shared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so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many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beautiful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moments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together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BC86F38-A9DA-4D90-8245-0C3F73278C53}"/>
              </a:ext>
            </a:extLst>
          </p:cNvPr>
          <p:cNvSpPr txBox="1">
            <a:spLocks/>
          </p:cNvSpPr>
          <p:nvPr/>
        </p:nvSpPr>
        <p:spPr>
          <a:xfrm>
            <a:off x="2880685" y="4799822"/>
            <a:ext cx="91279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thief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once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stolen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bag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7571E92-C862-4B4E-99DA-C93B5D1790B1}"/>
              </a:ext>
            </a:extLst>
          </p:cNvPr>
          <p:cNvSpPr txBox="1">
            <a:spLocks/>
          </p:cNvSpPr>
          <p:nvPr/>
        </p:nvSpPr>
        <p:spPr>
          <a:xfrm>
            <a:off x="2880685" y="5561728"/>
            <a:ext cx="91279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Josh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found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dog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9A3B8AB-A4B8-4059-962A-E92E8922FA2B}"/>
              </a:ext>
            </a:extLst>
          </p:cNvPr>
          <p:cNvSpPr txBox="1">
            <a:spLocks/>
          </p:cNvSpPr>
          <p:nvPr/>
        </p:nvSpPr>
        <p:spPr>
          <a:xfrm>
            <a:off x="2880685" y="6319396"/>
            <a:ext cx="91279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talked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her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once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97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02"/>
            <a:ext cx="4829812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39.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91" y="1438551"/>
            <a:ext cx="11020817" cy="39653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747067"/>
            <a:ext cx="7365853" cy="6231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present perfect of the verbs in brackets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tekst </a:t>
            </a:r>
            <a:r>
              <a:rPr lang="hr-HR" sz="2000" b="1" i="1" dirty="0" err="1"/>
              <a:t>present</a:t>
            </a:r>
            <a:r>
              <a:rPr lang="hr-HR" sz="2000" b="1" i="1" dirty="0"/>
              <a:t> </a:t>
            </a:r>
            <a:r>
              <a:rPr lang="hr-HR" sz="2000" b="1" i="1" dirty="0" err="1"/>
              <a:t>perfectom</a:t>
            </a:r>
            <a:r>
              <a:rPr lang="hr-HR" sz="2000" b="1" i="1" dirty="0"/>
              <a:t> </a:t>
            </a:r>
            <a:r>
              <a:rPr lang="hr-HR" sz="2000" i="1" dirty="0"/>
              <a:t>navedenih glagola.</a:t>
            </a:r>
          </a:p>
        </p:txBody>
      </p:sp>
      <p:sp>
        <p:nvSpPr>
          <p:cNvPr id="41" name="Rezervirano mjesto sadržaja 2">
            <a:extLst>
              <a:ext uri="{FF2B5EF4-FFF2-40B4-BE49-F238E27FC236}">
                <a16:creationId xmlns:a16="http://schemas.microsoft.com/office/drawing/2014/main" id="{306FC1B6-D820-460E-8F9F-759C2FED27E7}"/>
              </a:ext>
            </a:extLst>
          </p:cNvPr>
          <p:cNvSpPr txBox="1">
            <a:spLocks/>
          </p:cNvSpPr>
          <p:nvPr/>
        </p:nvSpPr>
        <p:spPr>
          <a:xfrm>
            <a:off x="1030940" y="2056382"/>
            <a:ext cx="44554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                                    </a:t>
            </a:r>
            <a:r>
              <a:rPr lang="hr-HR" sz="1800" i="1" dirty="0" err="1">
                <a:solidFill>
                  <a:srgbClr val="FF0000"/>
                </a:solidFill>
              </a:rPr>
              <a:t>bought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FC87ACAF-AA5C-4E7F-BB35-89F77F4BE732}"/>
              </a:ext>
            </a:extLst>
          </p:cNvPr>
          <p:cNvSpPr txBox="1">
            <a:spLocks/>
          </p:cNvSpPr>
          <p:nvPr/>
        </p:nvSpPr>
        <p:spPr>
          <a:xfrm>
            <a:off x="9209773" y="2056382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3" name="Rezervirano mjesto sadržaja 2">
            <a:extLst>
              <a:ext uri="{FF2B5EF4-FFF2-40B4-BE49-F238E27FC236}">
                <a16:creationId xmlns:a16="http://schemas.microsoft.com/office/drawing/2014/main" id="{AB3E3EAD-504C-4F1D-B92E-7A3DE635E347}"/>
              </a:ext>
            </a:extLst>
          </p:cNvPr>
          <p:cNvSpPr txBox="1">
            <a:spLocks/>
          </p:cNvSpPr>
          <p:nvPr/>
        </p:nvSpPr>
        <p:spPr>
          <a:xfrm>
            <a:off x="1066800" y="2462039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tried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4" name="Rezervirano mjesto sadržaja 2">
            <a:extLst>
              <a:ext uri="{FF2B5EF4-FFF2-40B4-BE49-F238E27FC236}">
                <a16:creationId xmlns:a16="http://schemas.microsoft.com/office/drawing/2014/main" id="{66AC47E6-EE67-40CB-8AA0-E0C3AFCB053A}"/>
              </a:ext>
            </a:extLst>
          </p:cNvPr>
          <p:cNvSpPr txBox="1">
            <a:spLocks/>
          </p:cNvSpPr>
          <p:nvPr/>
        </p:nvSpPr>
        <p:spPr>
          <a:xfrm>
            <a:off x="7301063" y="2462039"/>
            <a:ext cx="36896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                          had </a:t>
            </a:r>
          </a:p>
        </p:txBody>
      </p:sp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CD0E1EF3-241B-4E3F-B86C-EDD3CB82B06D}"/>
              </a:ext>
            </a:extLst>
          </p:cNvPr>
          <p:cNvSpPr txBox="1">
            <a:spLocks/>
          </p:cNvSpPr>
          <p:nvPr/>
        </p:nvSpPr>
        <p:spPr>
          <a:xfrm>
            <a:off x="3826726" y="2889348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asked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6" name="Rezervirano mjesto sadržaja 2">
            <a:extLst>
              <a:ext uri="{FF2B5EF4-FFF2-40B4-BE49-F238E27FC236}">
                <a16:creationId xmlns:a16="http://schemas.microsoft.com/office/drawing/2014/main" id="{56F519F6-57D7-481A-AF90-4F538F542B0A}"/>
              </a:ext>
            </a:extLst>
          </p:cNvPr>
          <p:cNvSpPr txBox="1">
            <a:spLocks/>
          </p:cNvSpPr>
          <p:nvPr/>
        </p:nvSpPr>
        <p:spPr>
          <a:xfrm>
            <a:off x="6538299" y="3325320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                            </a:t>
            </a:r>
            <a:r>
              <a:rPr lang="hr-HR" sz="1800" i="1" dirty="0" err="1">
                <a:solidFill>
                  <a:srgbClr val="FF0000"/>
                </a:solidFill>
              </a:rPr>
              <a:t>been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7" name="Rezervirano mjesto sadržaja 2">
            <a:extLst>
              <a:ext uri="{FF2B5EF4-FFF2-40B4-BE49-F238E27FC236}">
                <a16:creationId xmlns:a16="http://schemas.microsoft.com/office/drawing/2014/main" id="{97703FC1-376F-40A1-9ECD-7E661C3FC179}"/>
              </a:ext>
            </a:extLst>
          </p:cNvPr>
          <p:cNvSpPr txBox="1">
            <a:spLocks/>
          </p:cNvSpPr>
          <p:nvPr/>
        </p:nvSpPr>
        <p:spPr>
          <a:xfrm>
            <a:off x="747085" y="4155681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lost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8" name="Rezervirano mjesto sadržaja 2">
            <a:extLst>
              <a:ext uri="{FF2B5EF4-FFF2-40B4-BE49-F238E27FC236}">
                <a16:creationId xmlns:a16="http://schemas.microsoft.com/office/drawing/2014/main" id="{F518B826-1FBD-4F2C-A06F-65F3FE3E63F4}"/>
              </a:ext>
            </a:extLst>
          </p:cNvPr>
          <p:cNvSpPr txBox="1">
            <a:spLocks/>
          </p:cNvSpPr>
          <p:nvPr/>
        </p:nvSpPr>
        <p:spPr>
          <a:xfrm>
            <a:off x="7682043" y="4148037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spent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9" name="Rezervirano mjesto sadržaja 2">
            <a:extLst>
              <a:ext uri="{FF2B5EF4-FFF2-40B4-BE49-F238E27FC236}">
                <a16:creationId xmlns:a16="http://schemas.microsoft.com/office/drawing/2014/main" id="{9C44F668-5159-4F5B-BCF4-374DD1649534}"/>
              </a:ext>
            </a:extLst>
          </p:cNvPr>
          <p:cNvSpPr txBox="1">
            <a:spLocks/>
          </p:cNvSpPr>
          <p:nvPr/>
        </p:nvSpPr>
        <p:spPr>
          <a:xfrm>
            <a:off x="4397669" y="4581858"/>
            <a:ext cx="46726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                                     </a:t>
            </a:r>
            <a:r>
              <a:rPr lang="hr-HR" sz="1800" i="1" dirty="0" err="1">
                <a:solidFill>
                  <a:srgbClr val="FF0000"/>
                </a:solidFill>
              </a:rPr>
              <a:t>attended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0" name="Rezervirano mjesto sadržaja 2">
            <a:extLst>
              <a:ext uri="{FF2B5EF4-FFF2-40B4-BE49-F238E27FC236}">
                <a16:creationId xmlns:a16="http://schemas.microsoft.com/office/drawing/2014/main" id="{5C9A12E2-9DD8-4CD7-A1A3-FFE67CA976D8}"/>
              </a:ext>
            </a:extLst>
          </p:cNvPr>
          <p:cNvSpPr txBox="1">
            <a:spLocks/>
          </p:cNvSpPr>
          <p:nvPr/>
        </p:nvSpPr>
        <p:spPr>
          <a:xfrm>
            <a:off x="5764346" y="4989646"/>
            <a:ext cx="40340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                               </a:t>
            </a:r>
            <a:r>
              <a:rPr lang="hr-HR" sz="1800" i="1" dirty="0" err="1">
                <a:solidFill>
                  <a:srgbClr val="FF0000"/>
                </a:solidFill>
              </a:rPr>
              <a:t>learnt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117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24" y="-13194"/>
            <a:ext cx="4829812" cy="686888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30" y="519954"/>
            <a:ext cx="9581670" cy="36307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940253" y="394441"/>
            <a:ext cx="2251745" cy="3962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Create a meme using the present perfect, like in the example below. Make a classroom</a:t>
            </a:r>
            <a:r>
              <a:rPr lang="hr-HR" sz="2000" b="1" dirty="0"/>
              <a:t> </a:t>
            </a:r>
            <a:r>
              <a:rPr lang="en-US" sz="2000" b="1" dirty="0"/>
              <a:t>exhibition. Discuss your memes and choose the best one.</a:t>
            </a:r>
            <a:r>
              <a:rPr lang="hr-HR" sz="2000" b="1" dirty="0"/>
              <a:t> </a:t>
            </a:r>
            <a:r>
              <a:rPr lang="hr-HR" sz="2000" i="1" dirty="0"/>
              <a:t>Izradi </a:t>
            </a:r>
            <a:r>
              <a:rPr lang="hr-HR" sz="2000" i="1" dirty="0" err="1"/>
              <a:t>mem</a:t>
            </a:r>
            <a:r>
              <a:rPr lang="hr-HR" sz="2000" i="1" dirty="0"/>
              <a:t> prema predlošku. U DID YOU KNOW? </a:t>
            </a:r>
            <a:r>
              <a:rPr lang="hr-HR" sz="2000" i="1" dirty="0" err="1"/>
              <a:t>boxu</a:t>
            </a:r>
            <a:r>
              <a:rPr lang="hr-HR" sz="2000" i="1" dirty="0"/>
              <a:t> se nalazi objašnjenje pojma „</a:t>
            </a:r>
            <a:r>
              <a:rPr lang="hr-HR" sz="2000" i="1" dirty="0" err="1"/>
              <a:t>mem</a:t>
            </a:r>
            <a:r>
              <a:rPr lang="hr-HR" sz="2000" i="1" dirty="0"/>
              <a:t>“.</a:t>
            </a:r>
            <a:endParaRPr lang="hr-HR" sz="2000" b="1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60D020B-ACC0-4091-91FB-231A00C3810D}"/>
              </a:ext>
            </a:extLst>
          </p:cNvPr>
          <p:cNvSpPr txBox="1">
            <a:spLocks/>
          </p:cNvSpPr>
          <p:nvPr/>
        </p:nvSpPr>
        <p:spPr>
          <a:xfrm>
            <a:off x="4826146" y="4580969"/>
            <a:ext cx="7365852" cy="3312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Put the verbs in brackets into Present Perfect Tense</a:t>
            </a:r>
          </a:p>
          <a:p>
            <a:pPr marL="0" indent="0">
              <a:buNone/>
            </a:pPr>
            <a:r>
              <a:rPr lang="en-US" sz="1900" b="1" i="1" dirty="0"/>
              <a:t>1 I ___________never_____________ (see) an elephant.</a:t>
            </a:r>
          </a:p>
          <a:p>
            <a:pPr marL="0" indent="0">
              <a:buNone/>
            </a:pPr>
            <a:r>
              <a:rPr lang="en-US" sz="1900" b="1" i="1" dirty="0"/>
              <a:t>2 My sister _____________________ (give) all her toys to charity.</a:t>
            </a:r>
          </a:p>
          <a:p>
            <a:pPr marL="0" indent="0">
              <a:buNone/>
            </a:pPr>
            <a:r>
              <a:rPr lang="en-US" sz="1900" b="1" i="1" dirty="0"/>
              <a:t>3 They ____________________ (lose) their dog. They are miserable!</a:t>
            </a:r>
          </a:p>
          <a:p>
            <a:pPr marL="0" indent="0">
              <a:buNone/>
            </a:pPr>
            <a:r>
              <a:rPr lang="en-US" sz="1900" b="1" i="1" dirty="0"/>
              <a:t>4 We _____________________ (watch) the whole game.</a:t>
            </a:r>
          </a:p>
          <a:p>
            <a:pPr marL="0" indent="0">
              <a:buNone/>
            </a:pPr>
            <a:r>
              <a:rPr lang="en-US" sz="1900" b="1" i="1" dirty="0"/>
              <a:t>5 Fred ____________________(buy) a new computer</a:t>
            </a:r>
            <a:r>
              <a:rPr lang="hr-HR" sz="1900" b="1" i="1" dirty="0"/>
              <a:t>.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230007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" y="6331"/>
            <a:ext cx="4841422" cy="68500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550" y="271395"/>
            <a:ext cx="12122640" cy="7006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true</a:t>
            </a:r>
            <a:r>
              <a:rPr lang="hr-HR" sz="2000" b="1" dirty="0"/>
              <a:t> for </a:t>
            </a:r>
            <a:r>
              <a:rPr lang="hr-HR" sz="2000" b="1" dirty="0" err="1"/>
              <a:t>you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Zaokruži tvrdnje koje su istinite za tebe.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550" y="965726"/>
            <a:ext cx="6457759" cy="34204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986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131CBCD8-54C2-4E70-BCAE-1A33AE0398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7550" y="5217567"/>
            <a:ext cx="6097514" cy="14602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8962FA3-FF8D-4849-A7A7-92F5C330F568}"/>
              </a:ext>
            </a:extLst>
          </p:cNvPr>
          <p:cNvSpPr txBox="1">
            <a:spLocks/>
          </p:cNvSpPr>
          <p:nvPr/>
        </p:nvSpPr>
        <p:spPr>
          <a:xfrm>
            <a:off x="4847550" y="4515057"/>
            <a:ext cx="12122640" cy="7006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Were</a:t>
            </a:r>
            <a:r>
              <a:rPr lang="hr-HR" sz="2000" b="1" dirty="0"/>
              <a:t> </a:t>
            </a:r>
            <a:r>
              <a:rPr lang="hr-HR" sz="2000" b="1" dirty="0" err="1"/>
              <a:t>there</a:t>
            </a:r>
            <a:r>
              <a:rPr lang="hr-HR" sz="2000" b="1" dirty="0"/>
              <a:t> </a:t>
            </a:r>
            <a:r>
              <a:rPr lang="hr-HR" sz="2000" b="1" dirty="0" err="1"/>
              <a:t>any</a:t>
            </a:r>
            <a:r>
              <a:rPr lang="hr-HR" sz="2000" b="1" dirty="0"/>
              <a:t> </a:t>
            </a:r>
            <a:r>
              <a:rPr lang="hr-HR" sz="2000" b="1" dirty="0" err="1"/>
              <a:t>consequences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Postoje li neke posljedice takvog tvog ponašanja na Internetu?</a:t>
            </a:r>
          </a:p>
        </p:txBody>
      </p:sp>
    </p:spTree>
    <p:extLst>
      <p:ext uri="{BB962C8B-B14F-4D97-AF65-F5344CB8AC3E}">
        <p14:creationId xmlns:p14="http://schemas.microsoft.com/office/powerpoint/2010/main" val="329143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9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" y="11223"/>
            <a:ext cx="4841422" cy="685359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550" y="-8962"/>
            <a:ext cx="7300037" cy="7584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has Pamela done to protect herself</a:t>
            </a:r>
            <a:r>
              <a:rPr lang="hr-HR" sz="2000" b="1" dirty="0"/>
              <a:t> </a:t>
            </a:r>
            <a:r>
              <a:rPr lang="en-US" sz="2000" b="1" dirty="0"/>
              <a:t>from cyberbullying?</a:t>
            </a:r>
            <a:br>
              <a:rPr lang="hr-HR" sz="2000" b="1" dirty="0"/>
            </a:br>
            <a:r>
              <a:rPr lang="hr-HR" sz="2000" i="1" dirty="0"/>
              <a:t>Što je Pamela napravila kako bi se zaštitila od </a:t>
            </a:r>
            <a:r>
              <a:rPr lang="hr-HR" sz="2000" i="1" dirty="0" err="1"/>
              <a:t>cyberbullyinga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1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downloaded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antivirus</a:t>
            </a:r>
            <a:r>
              <a:rPr lang="hr-HR" sz="1800" i="1" dirty="0">
                <a:solidFill>
                  <a:srgbClr val="FF0000"/>
                </a:solidFill>
              </a:rPr>
              <a:t> software.</a:t>
            </a:r>
          </a:p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2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deleted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her</a:t>
            </a:r>
            <a:r>
              <a:rPr lang="hr-HR" sz="1800" i="1" dirty="0">
                <a:solidFill>
                  <a:srgbClr val="FF0000"/>
                </a:solidFill>
              </a:rPr>
              <a:t> Facebook </a:t>
            </a:r>
            <a:r>
              <a:rPr lang="hr-HR" sz="1800" i="1" dirty="0" err="1">
                <a:solidFill>
                  <a:srgbClr val="FF0000"/>
                </a:solidFill>
              </a:rPr>
              <a:t>account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3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blocked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messages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from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unknown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numbers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4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never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opened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suspicious</a:t>
            </a:r>
            <a:r>
              <a:rPr lang="hr-HR" sz="1800" i="1" dirty="0">
                <a:solidFill>
                  <a:srgbClr val="FF0000"/>
                </a:solidFill>
              </a:rPr>
              <a:t> mail.</a:t>
            </a:r>
          </a:p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5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never</a:t>
            </a:r>
            <a:r>
              <a:rPr lang="hr-HR" sz="1800" i="1" dirty="0">
                <a:solidFill>
                  <a:srgbClr val="FF0000"/>
                </a:solidFill>
              </a:rPr>
              <a:t> had a </a:t>
            </a:r>
            <a:r>
              <a:rPr lang="hr-HR" sz="1800" i="1" dirty="0" err="1">
                <a:solidFill>
                  <a:srgbClr val="FF0000"/>
                </a:solidFill>
              </a:rPr>
              <a:t>lot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money</a:t>
            </a:r>
            <a:r>
              <a:rPr lang="hr-HR" sz="1800" i="1" dirty="0">
                <a:solidFill>
                  <a:srgbClr val="FF0000"/>
                </a:solidFill>
              </a:rPr>
              <a:t> on </a:t>
            </a:r>
            <a:r>
              <a:rPr lang="hr-HR" sz="1800" i="1" dirty="0" err="1">
                <a:solidFill>
                  <a:srgbClr val="FF0000"/>
                </a:solidFill>
              </a:rPr>
              <a:t>her</a:t>
            </a:r>
            <a:r>
              <a:rPr lang="hr-HR" sz="1800" i="1" dirty="0">
                <a:solidFill>
                  <a:srgbClr val="FF0000"/>
                </a:solidFill>
              </a:rPr>
              <a:t> Google </a:t>
            </a:r>
            <a:r>
              <a:rPr lang="hr-HR" sz="1800" i="1" dirty="0" err="1">
                <a:solidFill>
                  <a:srgbClr val="FF0000"/>
                </a:solidFill>
              </a:rPr>
              <a:t>pay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credit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card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6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stopped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sharing</a:t>
            </a:r>
            <a:r>
              <a:rPr lang="hr-HR" sz="1800" i="1" dirty="0">
                <a:solidFill>
                  <a:srgbClr val="FF0000"/>
                </a:solidFill>
              </a:rPr>
              <a:t> personal </a:t>
            </a:r>
            <a:r>
              <a:rPr lang="hr-HR" sz="1800" i="1" dirty="0" err="1">
                <a:solidFill>
                  <a:srgbClr val="FF0000"/>
                </a:solidFill>
              </a:rPr>
              <a:t>information</a:t>
            </a:r>
            <a:r>
              <a:rPr lang="hr-HR" sz="1800" i="1" dirty="0">
                <a:solidFill>
                  <a:srgbClr val="FF0000"/>
                </a:solidFill>
              </a:rPr>
              <a:t> on </a:t>
            </a:r>
            <a:r>
              <a:rPr lang="hr-HR" sz="1800" i="1" dirty="0" err="1">
                <a:solidFill>
                  <a:srgbClr val="FF0000"/>
                </a:solidFill>
              </a:rPr>
              <a:t>Instagram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7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bought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paper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shredder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550" y="685857"/>
            <a:ext cx="5970495" cy="34507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854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3511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219583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https://www.e-sfera.hr/dodatni-digitalni-sadrzaji/03d58e9b-c2fa-446d-bea9-357f6276c004/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An interview: How to deal with cyberbullying?</a:t>
            </a:r>
            <a:endParaRPr lang="hr-HR" sz="2000" b="1" u="sng" dirty="0"/>
          </a:p>
          <a:p>
            <a:pPr marL="0" indent="0" algn="ctr">
              <a:buNone/>
            </a:pPr>
            <a:r>
              <a:rPr lang="en-US" sz="2000" b="1" dirty="0" err="1"/>
              <a:t>iTeen</a:t>
            </a:r>
            <a:r>
              <a:rPr lang="en-US" sz="2000" b="1" dirty="0"/>
              <a:t> is an online magazine for tweens and teens. In the latest issue, it brings an interview with Willow Colville, a YouTuber whose videos focus on body positivity and cyberbullying. Willow has recently won the </a:t>
            </a:r>
            <a:r>
              <a:rPr lang="en-US" sz="2000" b="1" dirty="0" err="1"/>
              <a:t>iTeen</a:t>
            </a:r>
            <a:r>
              <a:rPr lang="en-US" sz="2000" b="1" dirty="0"/>
              <a:t> Award for Outstanding Service to Youth Communities. The award is given to young people who help their peers deal with difficult issues.</a:t>
            </a:r>
            <a:br>
              <a:rPr lang="hr-HR" sz="2000" b="1" dirty="0"/>
            </a:br>
            <a:r>
              <a:rPr lang="hr-HR" sz="2000" i="1" dirty="0"/>
              <a:t>Pročitaj intervju s </a:t>
            </a:r>
            <a:r>
              <a:rPr lang="hr-HR" sz="2000" i="1" dirty="0" err="1"/>
              <a:t>youtubericom</a:t>
            </a:r>
            <a:r>
              <a:rPr lang="hr-HR" sz="2000" i="1" dirty="0"/>
              <a:t> </a:t>
            </a:r>
            <a:r>
              <a:rPr lang="hr-HR" sz="2000" i="1" dirty="0" err="1"/>
              <a:t>Willow</a:t>
            </a:r>
            <a:r>
              <a:rPr lang="hr-HR" sz="2000" i="1" dirty="0"/>
              <a:t> </a:t>
            </a:r>
            <a:r>
              <a:rPr lang="hr-HR" sz="2000" i="1" dirty="0" err="1"/>
              <a:t>Colville</a:t>
            </a:r>
            <a:r>
              <a:rPr lang="hr-HR" sz="2000" i="1" dirty="0"/>
              <a:t> iz časopisa </a:t>
            </a:r>
            <a:r>
              <a:rPr lang="hr-HR" sz="2000" i="1" dirty="0" err="1"/>
              <a:t>iTeen</a:t>
            </a:r>
            <a:r>
              <a:rPr lang="hr-HR" sz="2000" i="1" dirty="0"/>
              <a:t>.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40570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" y="6331"/>
            <a:ext cx="4841422" cy="68500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550" y="271395"/>
            <a:ext cx="12122640" cy="7006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pl-PL" sz="2000" i="1" dirty="0"/>
              <a:t>Pročitaj ovaj zanimljiv i poučan tekst o zaštiti podataka na internetu.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600" y="986117"/>
            <a:ext cx="10263127" cy="51837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986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BFEB6C5-E914-4ABD-B9E3-63433DA83E05}"/>
              </a:ext>
            </a:extLst>
          </p:cNvPr>
          <p:cNvSpPr txBox="1">
            <a:spLocks/>
          </p:cNvSpPr>
          <p:nvPr/>
        </p:nvSpPr>
        <p:spPr>
          <a:xfrm>
            <a:off x="4826146" y="6299199"/>
            <a:ext cx="7365853" cy="3522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r>
              <a:rPr lang="hr-HR" sz="2000" i="1" dirty="0">
                <a:hlinkClick r:id="rId4"/>
              </a:rPr>
              <a:t>https://wordwall.net/play/12708/661/513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81056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2167556"/>
            <a:ext cx="7094284" cy="491048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p</a:t>
            </a:r>
            <a:r>
              <a:rPr lang="en-US" sz="1900" b="1" dirty="0" err="1"/>
              <a:t>hishing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malware</a:t>
            </a:r>
          </a:p>
          <a:p>
            <a:pPr marL="0" indent="0">
              <a:buNone/>
            </a:pPr>
            <a:r>
              <a:rPr lang="hr-HR" sz="1900" b="1" dirty="0"/>
              <a:t>i</a:t>
            </a:r>
            <a:r>
              <a:rPr lang="en-US" sz="1900" b="1" dirty="0" err="1"/>
              <a:t>dentity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s</a:t>
            </a:r>
            <a:r>
              <a:rPr lang="en-US" sz="1900" b="1" dirty="0" err="1"/>
              <a:t>uspicious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c</a:t>
            </a:r>
            <a:r>
              <a:rPr lang="en-US" sz="1900" b="1" dirty="0" err="1"/>
              <a:t>yberbullying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i</a:t>
            </a:r>
            <a:r>
              <a:rPr lang="en-US" sz="1900" b="1" dirty="0" err="1"/>
              <a:t>nsults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rumors</a:t>
            </a:r>
          </a:p>
          <a:p>
            <a:pPr marL="0" indent="0">
              <a:buNone/>
            </a:pPr>
            <a:r>
              <a:rPr lang="hr-HR" sz="1900" b="1" dirty="0"/>
              <a:t>t</a:t>
            </a:r>
            <a:r>
              <a:rPr lang="en-US" sz="1900" b="1" dirty="0" err="1"/>
              <a:t>hreats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e</a:t>
            </a:r>
            <a:r>
              <a:rPr lang="en-US" sz="1900" b="1" dirty="0" err="1"/>
              <a:t>mbarrassing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experience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confidential</a:t>
            </a:r>
          </a:p>
          <a:p>
            <a:pPr marL="0" indent="0">
              <a:buNone/>
            </a:pPr>
            <a:r>
              <a:rPr lang="en-US" sz="1900" b="1" dirty="0"/>
              <a:t>an antivirus software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without the supervision of</a:t>
            </a:r>
            <a:r>
              <a:rPr lang="hr-HR" sz="1900" b="1" dirty="0"/>
              <a:t> </a:t>
            </a:r>
            <a:r>
              <a:rPr lang="en-US" sz="1900" b="1" dirty="0"/>
              <a:t>adults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1999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Have you ever</a:t>
            </a:r>
            <a:r>
              <a:rPr lang="hr-HR" sz="2000" b="1" dirty="0"/>
              <a:t> </a:t>
            </a:r>
            <a:r>
              <a:rPr lang="en-US" sz="2000" b="1" dirty="0"/>
              <a:t>experienced something unpleasant because of</a:t>
            </a:r>
            <a:r>
              <a:rPr lang="hr-HR" sz="2000" b="1" dirty="0"/>
              <a:t> </a:t>
            </a:r>
            <a:r>
              <a:rPr lang="en-US" sz="2000" b="1" dirty="0"/>
              <a:t>the clothes you were wearing?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Jesi li ikad doživio neku neugodnost zbog načina kako si se odjenuo?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Has anyone ever</a:t>
            </a:r>
            <a:r>
              <a:rPr lang="hr-HR" sz="2000" b="1" dirty="0"/>
              <a:t> </a:t>
            </a:r>
            <a:r>
              <a:rPr lang="en-US" sz="2000" b="1" dirty="0"/>
              <a:t>given you a bad or inappropriate comment on</a:t>
            </a:r>
            <a:r>
              <a:rPr lang="hr-HR" sz="2000" b="1" dirty="0"/>
              <a:t> </a:t>
            </a:r>
            <a:r>
              <a:rPr lang="en-US" sz="2000" b="1" dirty="0"/>
              <a:t>your clothes/outfit? 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Je li ti netko ikad neprimjereno komentirao tvoju odjeću?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did that make you feel?</a:t>
            </a:r>
            <a:r>
              <a:rPr lang="hr-HR" sz="2000" b="1" dirty="0"/>
              <a:t> </a:t>
            </a:r>
            <a:r>
              <a:rPr lang="hr-HR" sz="2000" i="1" dirty="0"/>
              <a:t>Kako si se zbog toga osjećao?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3770252" y="2167555"/>
            <a:ext cx="7094284" cy="491048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krađa identiteta</a:t>
            </a:r>
          </a:p>
          <a:p>
            <a:pPr marL="0" indent="0">
              <a:buNone/>
            </a:pPr>
            <a:r>
              <a:rPr lang="hr-HR" sz="1900" i="1" dirty="0"/>
              <a:t>zlonamjerni software</a:t>
            </a:r>
          </a:p>
          <a:p>
            <a:pPr marL="0" indent="0">
              <a:buNone/>
            </a:pPr>
            <a:r>
              <a:rPr lang="hr-HR" sz="1900" i="1" dirty="0"/>
              <a:t>identitet</a:t>
            </a:r>
          </a:p>
          <a:p>
            <a:pPr marL="0" indent="0">
              <a:buNone/>
            </a:pPr>
            <a:r>
              <a:rPr lang="hr-HR" sz="1900" i="1" dirty="0"/>
              <a:t>sumnjiv</a:t>
            </a:r>
          </a:p>
          <a:p>
            <a:pPr marL="0" indent="0">
              <a:buNone/>
            </a:pPr>
            <a:r>
              <a:rPr lang="hr-HR" sz="1900" i="1" dirty="0"/>
              <a:t>virtualno zlostavljanje, elektroničko nasilje </a:t>
            </a:r>
          </a:p>
          <a:p>
            <a:pPr marL="0" indent="0">
              <a:buNone/>
            </a:pPr>
            <a:r>
              <a:rPr lang="hr-HR" sz="1900" i="1" dirty="0"/>
              <a:t>uvrede</a:t>
            </a:r>
          </a:p>
          <a:p>
            <a:pPr marL="0" indent="0">
              <a:buNone/>
            </a:pPr>
            <a:r>
              <a:rPr lang="hr-HR" sz="1900" i="1" dirty="0"/>
              <a:t>glasine</a:t>
            </a:r>
          </a:p>
          <a:p>
            <a:pPr marL="0" indent="0">
              <a:buNone/>
            </a:pPr>
            <a:r>
              <a:rPr lang="hr-HR" sz="1900" i="1" dirty="0"/>
              <a:t>prijetnje</a:t>
            </a:r>
          </a:p>
          <a:p>
            <a:pPr marL="0" indent="0">
              <a:buNone/>
            </a:pPr>
            <a:r>
              <a:rPr lang="hr-HR" sz="1900" i="1" dirty="0"/>
              <a:t>neugodno, sramotno</a:t>
            </a:r>
          </a:p>
          <a:p>
            <a:pPr marL="0" indent="0">
              <a:buNone/>
            </a:pPr>
            <a:r>
              <a:rPr lang="hr-HR" sz="1900" i="1" dirty="0"/>
              <a:t>iskusiti</a:t>
            </a:r>
          </a:p>
          <a:p>
            <a:pPr marL="0" indent="0">
              <a:buNone/>
            </a:pPr>
            <a:r>
              <a:rPr lang="hr-HR" sz="1900" i="1" dirty="0"/>
              <a:t>povjerljivo</a:t>
            </a:r>
          </a:p>
          <a:p>
            <a:pPr marL="0" indent="0">
              <a:buNone/>
            </a:pPr>
            <a:r>
              <a:rPr lang="hr-HR" sz="1900" i="1" dirty="0"/>
              <a:t>antivirusni software</a:t>
            </a:r>
          </a:p>
          <a:p>
            <a:pPr marL="0" indent="0">
              <a:buNone/>
            </a:pPr>
            <a:r>
              <a:rPr lang="hr-HR" sz="1900" i="1" dirty="0"/>
              <a:t>bez nadzora odrasle osobe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</p:spTree>
    <p:extLst>
      <p:ext uri="{BB962C8B-B14F-4D97-AF65-F5344CB8AC3E}">
        <p14:creationId xmlns:p14="http://schemas.microsoft.com/office/powerpoint/2010/main" val="256677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2" y="0"/>
            <a:ext cx="4817453" cy="686267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295835"/>
            <a:ext cx="7300037" cy="7006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bullying</a:t>
            </a:r>
            <a:r>
              <a:rPr lang="hr-HR" sz="2000" b="1" dirty="0"/>
              <a:t>? </a:t>
            </a:r>
            <a:r>
              <a:rPr lang="hr-HR" sz="2000" i="1" dirty="0"/>
              <a:t>Što je to </a:t>
            </a:r>
            <a:r>
              <a:rPr lang="hr-HR" sz="2000" i="1" dirty="0" err="1"/>
              <a:t>bullying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i="1" dirty="0" err="1"/>
              <a:t>Bullying</a:t>
            </a:r>
            <a:r>
              <a:rPr lang="hr-HR" sz="2000" i="1" dirty="0"/>
              <a:t> je neželjeno, agresivno ponašanje među djecom u kojem jedno dijete pokazuje svoju moć nad drugim. 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Na nasilje se nikad ne treba odgovoriti nasiljem!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9" y="1399918"/>
            <a:ext cx="11559693" cy="50715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44.</a:t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28774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7" y="0"/>
            <a:ext cx="4824223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242055"/>
            <a:ext cx="7300037" cy="7302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these people talking</a:t>
            </a:r>
            <a:r>
              <a:rPr lang="hr-HR" sz="2000" b="1" dirty="0"/>
              <a:t> </a:t>
            </a:r>
            <a:r>
              <a:rPr lang="en-US" sz="2000" b="1" dirty="0"/>
              <a:t>and say what has happened</a:t>
            </a:r>
            <a:r>
              <a:rPr lang="hr-HR" sz="2000" b="1" dirty="0"/>
              <a:t> </a:t>
            </a:r>
            <a:r>
              <a:rPr lang="en-US" sz="2000" b="1" dirty="0"/>
              <a:t>to them or their clients.</a:t>
            </a:r>
            <a:br>
              <a:rPr lang="hr-HR" sz="2000" b="1" dirty="0"/>
            </a:br>
            <a:r>
              <a:rPr lang="hr-HR" sz="2000" i="1" dirty="0"/>
              <a:t>Poslušaj zvučni zapis i razmisli što se dogodilo ljudima iz zapisa ili njihovim klijentima. Poslušat ćeš </a:t>
            </a:r>
            <a:r>
              <a:rPr lang="hr-HR" sz="2000" i="1" dirty="0" err="1"/>
              <a:t>Kennetha</a:t>
            </a:r>
            <a:r>
              <a:rPr lang="hr-HR" sz="2000" i="1" dirty="0"/>
              <a:t>, stručnjaka za zaštitu djece i </a:t>
            </a:r>
            <a:r>
              <a:rPr lang="hr-HR" sz="2000" i="1" dirty="0" err="1"/>
              <a:t>Lorrie</a:t>
            </a:r>
            <a:r>
              <a:rPr lang="hr-HR" sz="2000" i="1" dirty="0"/>
              <a:t>, IT stručnjakinju koji govore o svojim iskustvima i iskustvima svojih klijenata sa </a:t>
            </a:r>
            <a:r>
              <a:rPr lang="hr-HR" sz="2000" i="1" dirty="0" err="1"/>
              <a:t>cyberbullyingom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https://www.e-sfera.hr/dodatni-digitalni-sadrzaji/03d58e9b-c2fa-446d-bea9-357f6276c004/assets/audio/11_unit_3__lesson_2__exercise_2.mp3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949" y="2891174"/>
            <a:ext cx="5031191" cy="37491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11_Beware_of_the_Internet_SB_p_44_ex_01">
            <a:hlinkClick r:id="" action="ppaction://media"/>
            <a:extLst>
              <a:ext uri="{FF2B5EF4-FFF2-40B4-BE49-F238E27FC236}">
                <a16:creationId xmlns:a16="http://schemas.microsoft.com/office/drawing/2014/main" id="{0FF3E7FD-75DC-423E-8E80-EC4780B901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44114" y="1481232"/>
            <a:ext cx="487363" cy="487363"/>
          </a:xfrm>
          <a:prstGeom prst="rect">
            <a:avLst/>
          </a:prstGeom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19657570-D6C3-41BC-97AD-16B45369B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467" y="5302447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0DDE2558-1891-447A-ACB0-4BB81BAB8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536" y="6172023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44F8FF2-89D6-423B-9E52-F6F31ED82EC1}"/>
              </a:ext>
            </a:extLst>
          </p:cNvPr>
          <p:cNvSpPr txBox="1">
            <a:spLocks/>
          </p:cNvSpPr>
          <p:nvPr/>
        </p:nvSpPr>
        <p:spPr>
          <a:xfrm>
            <a:off x="10035868" y="4016187"/>
            <a:ext cx="2114664" cy="2624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Koje glagolsko vrijeme prepoznaješ u primjerima </a:t>
            </a:r>
            <a:r>
              <a:rPr lang="hr-HR" sz="1900" i="1" dirty="0" err="1"/>
              <a:t>cyberbullyinga</a:t>
            </a:r>
            <a:r>
              <a:rPr lang="hr-HR" sz="1900" i="1" dirty="0"/>
              <a:t> u ovom zadatku?</a:t>
            </a:r>
          </a:p>
          <a:p>
            <a:pPr marL="0" indent="0">
              <a:buNone/>
            </a:pPr>
            <a:endParaRPr lang="hr-HR" sz="1900" i="1" dirty="0"/>
          </a:p>
        </p:txBody>
      </p:sp>
    </p:spTree>
    <p:extLst>
      <p:ext uri="{BB962C8B-B14F-4D97-AF65-F5344CB8AC3E}">
        <p14:creationId xmlns:p14="http://schemas.microsoft.com/office/powerpoint/2010/main" val="99985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12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uiExpand="1" build="p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" y="6331"/>
            <a:ext cx="4841422" cy="68500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551" y="295835"/>
            <a:ext cx="7344450" cy="70063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REMEMBER</a:t>
            </a:r>
            <a:r>
              <a:rPr lang="hr-HR" sz="2000" i="1" dirty="0"/>
              <a:t> kutak i pogledaj kako dobivamo </a:t>
            </a:r>
            <a:r>
              <a:rPr lang="hr-HR" sz="2000" b="1" i="1" dirty="0" err="1"/>
              <a:t>Present</a:t>
            </a:r>
            <a:r>
              <a:rPr lang="hr-HR" sz="2000" b="1" i="1" dirty="0"/>
              <a:t> Perfect</a:t>
            </a:r>
            <a:r>
              <a:rPr lang="hr-HR" sz="2000" i="1" dirty="0"/>
              <a:t>!</a:t>
            </a:r>
          </a:p>
          <a:p>
            <a:pPr marL="0" indent="0">
              <a:buNone/>
            </a:pPr>
            <a:r>
              <a:rPr lang="hr-HR" sz="2000" b="1" dirty="0"/>
              <a:t>I </a:t>
            </a:r>
            <a:r>
              <a:rPr lang="hr-HR" sz="2000" b="1" u="sng" dirty="0" err="1"/>
              <a:t>have</a:t>
            </a:r>
            <a:r>
              <a:rPr lang="hr-HR" sz="2000" b="1" u="sng" dirty="0"/>
              <a:t> </a:t>
            </a:r>
            <a:r>
              <a:rPr lang="hr-HR" sz="2000" b="1" u="dbl" dirty="0" err="1"/>
              <a:t>talked</a:t>
            </a:r>
            <a:r>
              <a:rPr lang="hr-HR" sz="2000" b="1" u="sng" dirty="0"/>
              <a:t> </a:t>
            </a:r>
            <a:r>
              <a:rPr lang="en-US" sz="2000" b="1" dirty="0"/>
              <a:t>to many children who</a:t>
            </a:r>
            <a:r>
              <a:rPr lang="hr-HR" sz="2000" b="1" dirty="0"/>
              <a:t> </a:t>
            </a:r>
            <a:r>
              <a:rPr lang="en-US" sz="2000" b="1" u="sng" dirty="0"/>
              <a:t>have </a:t>
            </a:r>
            <a:r>
              <a:rPr lang="en-US" sz="2000" b="1" u="dbl" dirty="0"/>
              <a:t>experienced</a:t>
            </a:r>
            <a:r>
              <a:rPr lang="en-US" sz="2000" b="1" u="sng" dirty="0"/>
              <a:t> </a:t>
            </a:r>
            <a:r>
              <a:rPr lang="en-US" sz="2000" b="1" dirty="0"/>
              <a:t>cyberbullying.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I </a:t>
            </a:r>
            <a:r>
              <a:rPr lang="hr-HR" sz="2000" b="1" u="sng" dirty="0" err="1"/>
              <a:t>have</a:t>
            </a:r>
            <a:r>
              <a:rPr lang="hr-HR" sz="2000" b="1" u="sng" dirty="0"/>
              <a:t> </a:t>
            </a:r>
            <a:r>
              <a:rPr lang="hr-HR" sz="2000" b="1" u="dbl" dirty="0" err="1"/>
              <a:t>learnt</a:t>
            </a:r>
            <a:r>
              <a:rPr lang="hr-HR" sz="2000" b="1" u="sng" dirty="0"/>
              <a:t> </a:t>
            </a:r>
            <a:r>
              <a:rPr lang="hr-HR" sz="2000" b="1" dirty="0"/>
              <a:t>how to </a:t>
            </a:r>
            <a:r>
              <a:rPr lang="hr-HR" sz="2000" b="1" dirty="0" err="1"/>
              <a:t>fight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.</a:t>
            </a:r>
          </a:p>
          <a:p>
            <a:pPr marL="0" indent="0" algn="ctr">
              <a:buNone/>
            </a:pPr>
            <a:r>
              <a:rPr lang="hr-HR" sz="2000" b="1" dirty="0"/>
              <a:t>HAVE / HAS + PAST PARTICIPLE</a:t>
            </a:r>
          </a:p>
          <a:p>
            <a:pPr marL="0" indent="0">
              <a:buNone/>
            </a:pPr>
            <a:r>
              <a:rPr lang="hr-HR" sz="2000" i="1" dirty="0"/>
              <a:t>Kod pravilnih glagola prošli particip dobivamo tako što na infinitiv glagola dodajemo nastavak </a:t>
            </a:r>
            <a:r>
              <a:rPr lang="hr-HR" sz="2000" b="1" i="1" dirty="0" err="1"/>
              <a:t>ed</a:t>
            </a:r>
            <a:r>
              <a:rPr lang="hr-HR" sz="2000" i="1" dirty="0"/>
              <a:t> ili </a:t>
            </a:r>
            <a:r>
              <a:rPr lang="hr-HR" sz="2000" b="1" i="1" dirty="0"/>
              <a:t>d</a:t>
            </a:r>
            <a:r>
              <a:rPr lang="hr-HR" sz="2000" i="1" dirty="0"/>
              <a:t> (ukoliko se infinitiv završava na samoglasnik </a:t>
            </a:r>
            <a:r>
              <a:rPr lang="hr-HR" sz="2000" b="1" i="1" dirty="0"/>
              <a:t>e</a:t>
            </a:r>
            <a:r>
              <a:rPr lang="hr-HR" sz="2000" i="1" dirty="0"/>
              <a:t>).</a:t>
            </a:r>
          </a:p>
          <a:p>
            <a:pPr marL="0" indent="0">
              <a:buNone/>
            </a:pPr>
            <a:r>
              <a:rPr lang="hr-HR" sz="2000" i="1" dirty="0"/>
              <a:t>Za nepravilne glagole koristimo treći stupac popisa </a:t>
            </a:r>
            <a:r>
              <a:rPr lang="hr-HR" sz="2000" i="1" dirty="0" err="1"/>
              <a:t>nepravilniih</a:t>
            </a:r>
            <a:r>
              <a:rPr lang="hr-HR" sz="2000" i="1" dirty="0"/>
              <a:t> glagola. </a:t>
            </a:r>
          </a:p>
          <a:p>
            <a:pPr marL="0" indent="0">
              <a:buNone/>
            </a:pPr>
            <a:r>
              <a:rPr lang="hr-HR" sz="2000" i="1" dirty="0"/>
              <a:t>Ovo glagolsko vrijeme povezuje sadašnjost i prošlost. </a:t>
            </a:r>
          </a:p>
          <a:p>
            <a:pPr>
              <a:buFontTx/>
              <a:buChar char="-"/>
            </a:pPr>
            <a:r>
              <a:rPr lang="hr-HR" sz="2000" i="1" dirty="0"/>
              <a:t>koristimo ga za izricanje radnje koja je započela u prošlosti i nastavlja se u sadašnjosti ili je bitna za sadašnjost</a:t>
            </a:r>
          </a:p>
          <a:p>
            <a:pPr>
              <a:buFontTx/>
              <a:buChar char="-"/>
            </a:pPr>
            <a:r>
              <a:rPr lang="hr-HR" sz="2000" i="1" dirty="0"/>
              <a:t>koristimo kako bismo opisali svoja iskustva do sadašnjeg trenutka</a:t>
            </a:r>
          </a:p>
          <a:p>
            <a:pPr marL="0" indent="0">
              <a:buNone/>
            </a:pPr>
            <a:r>
              <a:rPr lang="hr-HR" sz="2000" i="1" dirty="0"/>
              <a:t>Uz ovo glagolsko vrijeme koristimo sljedeće priloške oznake vremena:</a:t>
            </a:r>
          </a:p>
          <a:p>
            <a:pPr>
              <a:buFontTx/>
              <a:buChar char="-"/>
            </a:pPr>
            <a:r>
              <a:rPr lang="hr-HR" sz="2000" b="1" i="1" dirty="0" err="1"/>
              <a:t>ever</a:t>
            </a:r>
            <a:r>
              <a:rPr lang="hr-HR" sz="2000" b="1" i="1" dirty="0"/>
              <a:t>, </a:t>
            </a:r>
            <a:r>
              <a:rPr lang="hr-HR" sz="2000" b="1" i="1" dirty="0" err="1"/>
              <a:t>never</a:t>
            </a:r>
            <a:r>
              <a:rPr lang="hr-HR" sz="2000" b="1" i="1" dirty="0"/>
              <a:t>, </a:t>
            </a:r>
            <a:r>
              <a:rPr lang="hr-HR" sz="2000" b="1" i="1" dirty="0" err="1"/>
              <a:t>already</a:t>
            </a:r>
            <a:r>
              <a:rPr lang="hr-HR" sz="2000" b="1" i="1" dirty="0"/>
              <a:t>, </a:t>
            </a:r>
            <a:r>
              <a:rPr lang="hr-HR" sz="2000" b="1" i="1" dirty="0" err="1"/>
              <a:t>yet</a:t>
            </a:r>
            <a:r>
              <a:rPr lang="hr-HR" sz="2000" b="1" i="1" dirty="0"/>
              <a:t>, </a:t>
            </a:r>
            <a:r>
              <a:rPr lang="hr-HR" sz="2000" b="1" i="1" dirty="0" err="1"/>
              <a:t>since</a:t>
            </a:r>
            <a:r>
              <a:rPr lang="hr-HR" sz="2000" b="1" i="1" dirty="0"/>
              <a:t>, for</a:t>
            </a:r>
          </a:p>
          <a:p>
            <a:pPr>
              <a:buFontTx/>
              <a:buChar char="-"/>
            </a:pPr>
            <a:r>
              <a:rPr lang="hr-HR" sz="2000" i="1" dirty="0"/>
              <a:t>a uz radnje koje se nisu završile: </a:t>
            </a:r>
            <a:br>
              <a:rPr lang="hr-HR" sz="2000" i="1" dirty="0"/>
            </a:br>
            <a:r>
              <a:rPr lang="hr-HR" sz="2000" b="1" i="1" dirty="0" err="1"/>
              <a:t>today</a:t>
            </a:r>
            <a:r>
              <a:rPr lang="hr-HR" sz="2000" b="1" i="1" dirty="0"/>
              <a:t>, </a:t>
            </a:r>
            <a:r>
              <a:rPr lang="hr-HR" sz="2000" b="1" i="1" dirty="0" err="1"/>
              <a:t>this</a:t>
            </a:r>
            <a:r>
              <a:rPr lang="hr-HR" sz="2000" b="1" i="1" dirty="0"/>
              <a:t> </a:t>
            </a:r>
            <a:r>
              <a:rPr lang="hr-HR" sz="2000" b="1" i="1" dirty="0" err="1"/>
              <a:t>week</a:t>
            </a:r>
            <a:r>
              <a:rPr lang="hr-HR" sz="2000" b="1" i="1" dirty="0"/>
              <a:t>/</a:t>
            </a:r>
            <a:r>
              <a:rPr lang="hr-HR" sz="2000" b="1" i="1" dirty="0" err="1"/>
              <a:t>month</a:t>
            </a:r>
            <a:r>
              <a:rPr lang="hr-HR" sz="2000" b="1" i="1" dirty="0"/>
              <a:t>/</a:t>
            </a:r>
            <a:r>
              <a:rPr lang="hr-HR" sz="2000" b="1" i="1" dirty="0" err="1"/>
              <a:t>year</a:t>
            </a:r>
            <a:r>
              <a:rPr lang="hr-HR" sz="2000" b="1" i="1" dirty="0"/>
              <a:t>/</a:t>
            </a:r>
            <a:r>
              <a:rPr lang="hr-HR" sz="2000" b="1" i="1" dirty="0" err="1"/>
              <a:t>morning</a:t>
            </a:r>
            <a:r>
              <a:rPr lang="hr-HR" sz="2000" b="1" i="1" dirty="0"/>
              <a:t>/</a:t>
            </a:r>
            <a:r>
              <a:rPr lang="hr-HR" sz="2000" b="1" i="1" dirty="0" err="1"/>
              <a:t>so</a:t>
            </a:r>
            <a:r>
              <a:rPr lang="hr-HR" sz="2000" b="1" i="1" dirty="0"/>
              <a:t> far</a:t>
            </a:r>
          </a:p>
          <a:p>
            <a:pPr marL="0" indent="0">
              <a:buNone/>
            </a:pPr>
            <a:r>
              <a:rPr lang="hr-HR" sz="2000" i="1" dirty="0"/>
              <a:t>Više informacija o ovom glagolskom vremenu možeš saznati na 135. i 136. stranici!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88" y="206189"/>
            <a:ext cx="3487463" cy="64800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986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975941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02"/>
            <a:ext cx="4829812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57" y="953067"/>
            <a:ext cx="11020817" cy="51450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234284"/>
            <a:ext cx="7365853" cy="6231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past </a:t>
            </a:r>
            <a:r>
              <a:rPr lang="hr-HR" sz="2000" b="1" dirty="0" err="1"/>
              <a:t>participle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verbs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Napiši </a:t>
            </a:r>
            <a:r>
              <a:rPr lang="hr-HR" sz="2000" b="1" i="1" dirty="0"/>
              <a:t>past </a:t>
            </a:r>
            <a:r>
              <a:rPr lang="hr-HR" sz="2000" b="1" i="1" dirty="0" err="1"/>
              <a:t>participle</a:t>
            </a:r>
            <a:r>
              <a:rPr lang="hr-HR" sz="2000" b="1" i="1" dirty="0"/>
              <a:t> </a:t>
            </a:r>
            <a:r>
              <a:rPr lang="hr-HR" sz="2000" i="1" dirty="0"/>
              <a:t>navedenih glagola.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0793FCD-46F4-4431-B4BF-BDA1173A4753}"/>
              </a:ext>
            </a:extLst>
          </p:cNvPr>
          <p:cNvSpPr txBox="1">
            <a:spLocks/>
          </p:cNvSpPr>
          <p:nvPr/>
        </p:nvSpPr>
        <p:spPr>
          <a:xfrm>
            <a:off x="4826146" y="6262255"/>
            <a:ext cx="7365853" cy="3522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r>
              <a:rPr lang="hr-HR" sz="2000" i="1" dirty="0">
                <a:hlinkClick r:id="rId4"/>
              </a:rPr>
              <a:t>https://learningapps.org/watch?v=pevc2uvn521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B17935D-BF86-4B0A-B4A2-0DC7CC6720A7}"/>
              </a:ext>
            </a:extLst>
          </p:cNvPr>
          <p:cNvSpPr txBox="1">
            <a:spLocks/>
          </p:cNvSpPr>
          <p:nvPr/>
        </p:nvSpPr>
        <p:spPr>
          <a:xfrm>
            <a:off x="2017060" y="2062316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gone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445735B-8510-4193-9165-B1DCC09D7C7C}"/>
              </a:ext>
            </a:extLst>
          </p:cNvPr>
          <p:cNvSpPr txBox="1">
            <a:spLocks/>
          </p:cNvSpPr>
          <p:nvPr/>
        </p:nvSpPr>
        <p:spPr>
          <a:xfrm>
            <a:off x="2017060" y="2491273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lived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817E305-9D0B-431A-9CED-F84AEA5ABFB4}"/>
              </a:ext>
            </a:extLst>
          </p:cNvPr>
          <p:cNvSpPr txBox="1">
            <a:spLocks/>
          </p:cNvSpPr>
          <p:nvPr/>
        </p:nvSpPr>
        <p:spPr>
          <a:xfrm>
            <a:off x="2017060" y="2933970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written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F7E4BF27-B49E-4E8D-A7C7-435A5FED5B07}"/>
              </a:ext>
            </a:extLst>
          </p:cNvPr>
          <p:cNvSpPr txBox="1">
            <a:spLocks/>
          </p:cNvSpPr>
          <p:nvPr/>
        </p:nvSpPr>
        <p:spPr>
          <a:xfrm>
            <a:off x="2017060" y="3369486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seen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379BA6F-E7DF-449E-8BA9-AD75776EA092}"/>
              </a:ext>
            </a:extLst>
          </p:cNvPr>
          <p:cNvSpPr txBox="1">
            <a:spLocks/>
          </p:cNvSpPr>
          <p:nvPr/>
        </p:nvSpPr>
        <p:spPr>
          <a:xfrm>
            <a:off x="2017060" y="3801018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known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4BD0DCD2-3692-4D78-907C-33D2EBAAD8A9}"/>
              </a:ext>
            </a:extLst>
          </p:cNvPr>
          <p:cNvSpPr txBox="1">
            <a:spLocks/>
          </p:cNvSpPr>
          <p:nvPr/>
        </p:nvSpPr>
        <p:spPr>
          <a:xfrm>
            <a:off x="2017060" y="4236534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put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C0EC14A-9450-400A-A6F2-504F7F5BF197}"/>
              </a:ext>
            </a:extLst>
          </p:cNvPr>
          <p:cNvSpPr txBox="1">
            <a:spLocks/>
          </p:cNvSpPr>
          <p:nvPr/>
        </p:nvSpPr>
        <p:spPr>
          <a:xfrm>
            <a:off x="2017060" y="4664289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looked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BC9AF59-05DE-4963-8BEF-DBF7233BF706}"/>
              </a:ext>
            </a:extLst>
          </p:cNvPr>
          <p:cNvSpPr txBox="1">
            <a:spLocks/>
          </p:cNvSpPr>
          <p:nvPr/>
        </p:nvSpPr>
        <p:spPr>
          <a:xfrm>
            <a:off x="2017060" y="5104285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liked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D36743B-1F83-42F0-B218-3829EE11D0D5}"/>
              </a:ext>
            </a:extLst>
          </p:cNvPr>
          <p:cNvSpPr txBox="1">
            <a:spLocks/>
          </p:cNvSpPr>
          <p:nvPr/>
        </p:nvSpPr>
        <p:spPr>
          <a:xfrm>
            <a:off x="2017060" y="5532040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begun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688EF458-ED00-4A54-8877-A7A0AD0FF04B}"/>
              </a:ext>
            </a:extLst>
          </p:cNvPr>
          <p:cNvSpPr txBox="1">
            <a:spLocks/>
          </p:cNvSpPr>
          <p:nvPr/>
        </p:nvSpPr>
        <p:spPr>
          <a:xfrm>
            <a:off x="5660249" y="1641980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studied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82642F1D-F6B1-4CAB-8E33-0BEADF3AED92}"/>
              </a:ext>
            </a:extLst>
          </p:cNvPr>
          <p:cNvSpPr txBox="1">
            <a:spLocks/>
          </p:cNvSpPr>
          <p:nvPr/>
        </p:nvSpPr>
        <p:spPr>
          <a:xfrm>
            <a:off x="5660249" y="2073396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stopped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75E217BE-EEDB-46AE-B44E-078D8BC464D5}"/>
              </a:ext>
            </a:extLst>
          </p:cNvPr>
          <p:cNvSpPr txBox="1">
            <a:spLocks/>
          </p:cNvSpPr>
          <p:nvPr/>
        </p:nvSpPr>
        <p:spPr>
          <a:xfrm>
            <a:off x="5660249" y="2506845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wanted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78639BC7-93D8-445B-AC56-3F76D96B06D0}"/>
              </a:ext>
            </a:extLst>
          </p:cNvPr>
          <p:cNvSpPr txBox="1">
            <a:spLocks/>
          </p:cNvSpPr>
          <p:nvPr/>
        </p:nvSpPr>
        <p:spPr>
          <a:xfrm>
            <a:off x="5660249" y="2932662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brought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18F28736-A10D-44AF-A2FE-9683DFC7D103}"/>
              </a:ext>
            </a:extLst>
          </p:cNvPr>
          <p:cNvSpPr txBox="1">
            <a:spLocks/>
          </p:cNvSpPr>
          <p:nvPr/>
        </p:nvSpPr>
        <p:spPr>
          <a:xfrm>
            <a:off x="5660249" y="3365903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felt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FE7E90A7-8705-49FF-90DE-44A6C49BFD14}"/>
              </a:ext>
            </a:extLst>
          </p:cNvPr>
          <p:cNvSpPr txBox="1">
            <a:spLocks/>
          </p:cNvSpPr>
          <p:nvPr/>
        </p:nvSpPr>
        <p:spPr>
          <a:xfrm>
            <a:off x="5660249" y="3799822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gotten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ACA6E186-8457-4CCA-8667-C7BBC03BF3DA}"/>
              </a:ext>
            </a:extLst>
          </p:cNvPr>
          <p:cNvSpPr txBox="1">
            <a:spLocks/>
          </p:cNvSpPr>
          <p:nvPr/>
        </p:nvSpPr>
        <p:spPr>
          <a:xfrm>
            <a:off x="5660249" y="4238975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taken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C1DDF455-4C3F-4ED8-8398-17DF464ECBFD}"/>
              </a:ext>
            </a:extLst>
          </p:cNvPr>
          <p:cNvSpPr txBox="1">
            <a:spLocks/>
          </p:cNvSpPr>
          <p:nvPr/>
        </p:nvSpPr>
        <p:spPr>
          <a:xfrm>
            <a:off x="5660249" y="4672039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8EB6D105-3936-4AAC-B8B7-1C685BA51CC6}"/>
              </a:ext>
            </a:extLst>
          </p:cNvPr>
          <p:cNvSpPr txBox="1">
            <a:spLocks/>
          </p:cNvSpPr>
          <p:nvPr/>
        </p:nvSpPr>
        <p:spPr>
          <a:xfrm>
            <a:off x="5660249" y="5092973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flown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18BFF03A-3826-44DF-A402-25F2A4A50BE7}"/>
              </a:ext>
            </a:extLst>
          </p:cNvPr>
          <p:cNvSpPr txBox="1">
            <a:spLocks/>
          </p:cNvSpPr>
          <p:nvPr/>
        </p:nvSpPr>
        <p:spPr>
          <a:xfrm>
            <a:off x="5660249" y="5522961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said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214EAD0D-98CC-4AC9-9164-60A55CA2ED32}"/>
              </a:ext>
            </a:extLst>
          </p:cNvPr>
          <p:cNvSpPr txBox="1">
            <a:spLocks/>
          </p:cNvSpPr>
          <p:nvPr/>
        </p:nvSpPr>
        <p:spPr>
          <a:xfrm>
            <a:off x="9334675" y="1641979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broken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4005D2CD-76EA-4778-82AA-79FD6DC7C49A}"/>
              </a:ext>
            </a:extLst>
          </p:cNvPr>
          <p:cNvSpPr txBox="1">
            <a:spLocks/>
          </p:cNvSpPr>
          <p:nvPr/>
        </p:nvSpPr>
        <p:spPr>
          <a:xfrm>
            <a:off x="9334675" y="2061981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sat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2DF6038F-3184-4DC4-8A20-784F71F5911B}"/>
              </a:ext>
            </a:extLst>
          </p:cNvPr>
          <p:cNvSpPr txBox="1">
            <a:spLocks/>
          </p:cNvSpPr>
          <p:nvPr/>
        </p:nvSpPr>
        <p:spPr>
          <a:xfrm>
            <a:off x="9334675" y="2511571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drunk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B24FAB52-6007-4979-A5A8-1E28CB7596BF}"/>
              </a:ext>
            </a:extLst>
          </p:cNvPr>
          <p:cNvSpPr txBox="1">
            <a:spLocks/>
          </p:cNvSpPr>
          <p:nvPr/>
        </p:nvSpPr>
        <p:spPr>
          <a:xfrm>
            <a:off x="9334675" y="2932627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worn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C8EBE0CA-2460-4CB3-A5AC-794715EDD5DB}"/>
              </a:ext>
            </a:extLst>
          </p:cNvPr>
          <p:cNvSpPr txBox="1">
            <a:spLocks/>
          </p:cNvSpPr>
          <p:nvPr/>
        </p:nvSpPr>
        <p:spPr>
          <a:xfrm>
            <a:off x="9334675" y="3381163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found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4F24380F-0B29-43DA-838A-A8D53FC71F6A}"/>
              </a:ext>
            </a:extLst>
          </p:cNvPr>
          <p:cNvSpPr txBox="1">
            <a:spLocks/>
          </p:cNvSpPr>
          <p:nvPr/>
        </p:nvSpPr>
        <p:spPr>
          <a:xfrm>
            <a:off x="9334675" y="3802679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chosen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2CE95CFC-ED59-41BF-9A8D-F310447C6062}"/>
              </a:ext>
            </a:extLst>
          </p:cNvPr>
          <p:cNvSpPr txBox="1">
            <a:spLocks/>
          </p:cNvSpPr>
          <p:nvPr/>
        </p:nvSpPr>
        <p:spPr>
          <a:xfrm>
            <a:off x="9334675" y="4236425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grown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AEFB2D7E-47A6-40A3-93AC-57380062CF61}"/>
              </a:ext>
            </a:extLst>
          </p:cNvPr>
          <p:cNvSpPr txBox="1">
            <a:spLocks/>
          </p:cNvSpPr>
          <p:nvPr/>
        </p:nvSpPr>
        <p:spPr>
          <a:xfrm>
            <a:off x="9354096" y="4661181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left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85AE321B-2E8A-4D81-AFD0-BFA8E24FDF6F}"/>
              </a:ext>
            </a:extLst>
          </p:cNvPr>
          <p:cNvSpPr txBox="1">
            <a:spLocks/>
          </p:cNvSpPr>
          <p:nvPr/>
        </p:nvSpPr>
        <p:spPr>
          <a:xfrm>
            <a:off x="9354096" y="5110903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driven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D57280B6-956B-4DA9-B1E8-DCE59DF0C49C}"/>
              </a:ext>
            </a:extLst>
          </p:cNvPr>
          <p:cNvSpPr txBox="1">
            <a:spLocks/>
          </p:cNvSpPr>
          <p:nvPr/>
        </p:nvSpPr>
        <p:spPr>
          <a:xfrm>
            <a:off x="9354096" y="5534373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given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27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" y="-7794"/>
            <a:ext cx="4820663" cy="686579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72891"/>
            <a:ext cx="7300037" cy="7309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some of the past participles to fill in the gaps.</a:t>
            </a:r>
            <a:br>
              <a:rPr lang="hr-HR" sz="2000" b="1" dirty="0"/>
            </a:br>
            <a:r>
              <a:rPr lang="hr-HR" sz="2000" i="1" dirty="0"/>
              <a:t>Koristi neke od past </a:t>
            </a:r>
            <a:r>
              <a:rPr lang="hr-HR" sz="2000" i="1" dirty="0" err="1"/>
              <a:t>participle</a:t>
            </a:r>
            <a:r>
              <a:rPr lang="hr-HR" sz="2000" i="1" dirty="0"/>
              <a:t>-a iz prethodnog zadatka kako bi nadopunio rečenice.</a:t>
            </a:r>
            <a:br>
              <a:rPr lang="hr-HR" sz="2000" i="1" dirty="0"/>
            </a:b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8" y="1071742"/>
            <a:ext cx="11682080" cy="55336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E7CD3E6-2224-495C-892D-E786FEA85911}"/>
              </a:ext>
            </a:extLst>
          </p:cNvPr>
          <p:cNvSpPr txBox="1">
            <a:spLocks/>
          </p:cNvSpPr>
          <p:nvPr/>
        </p:nvSpPr>
        <p:spPr>
          <a:xfrm>
            <a:off x="2743202" y="1838198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studied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74D72B5-23FE-415B-BB20-909C877EF45C}"/>
              </a:ext>
            </a:extLst>
          </p:cNvPr>
          <p:cNvSpPr txBox="1">
            <a:spLocks/>
          </p:cNvSpPr>
          <p:nvPr/>
        </p:nvSpPr>
        <p:spPr>
          <a:xfrm>
            <a:off x="3002961" y="2309639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felt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82F1C82-77FC-45D0-A65C-C29C636E1ADA}"/>
              </a:ext>
            </a:extLst>
          </p:cNvPr>
          <p:cNvSpPr txBox="1">
            <a:spLocks/>
          </p:cNvSpPr>
          <p:nvPr/>
        </p:nvSpPr>
        <p:spPr>
          <a:xfrm>
            <a:off x="2205320" y="2781080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left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D506C0D0-CC48-45F1-9216-67BFE69A215E}"/>
              </a:ext>
            </a:extLst>
          </p:cNvPr>
          <p:cNvSpPr txBox="1">
            <a:spLocks/>
          </p:cNvSpPr>
          <p:nvPr/>
        </p:nvSpPr>
        <p:spPr>
          <a:xfrm>
            <a:off x="1972672" y="3253621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begun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4AA1F49-E51C-4BB7-9E08-FBCDD555DD34}"/>
              </a:ext>
            </a:extLst>
          </p:cNvPr>
          <p:cNvSpPr txBox="1">
            <a:spLocks/>
          </p:cNvSpPr>
          <p:nvPr/>
        </p:nvSpPr>
        <p:spPr>
          <a:xfrm>
            <a:off x="2747063" y="3730650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taken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AEEA595-06F2-4AE0-BCA5-5FA0B2C79DAB}"/>
              </a:ext>
            </a:extLst>
          </p:cNvPr>
          <p:cNvSpPr txBox="1">
            <a:spLocks/>
          </p:cNvSpPr>
          <p:nvPr/>
        </p:nvSpPr>
        <p:spPr>
          <a:xfrm>
            <a:off x="2265601" y="4213958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written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1B7A4AFB-9775-4FAC-804E-A0F40C9349CC}"/>
              </a:ext>
            </a:extLst>
          </p:cNvPr>
          <p:cNvSpPr txBox="1">
            <a:spLocks/>
          </p:cNvSpPr>
          <p:nvPr/>
        </p:nvSpPr>
        <p:spPr>
          <a:xfrm>
            <a:off x="1801305" y="4679729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stopped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32CDF2CC-BEB4-4DE6-8569-0115F4F9F5C0}"/>
              </a:ext>
            </a:extLst>
          </p:cNvPr>
          <p:cNvSpPr txBox="1">
            <a:spLocks/>
          </p:cNvSpPr>
          <p:nvPr/>
        </p:nvSpPr>
        <p:spPr>
          <a:xfrm>
            <a:off x="2274556" y="5157058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chosen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8FF6A1F5-FF85-4EA4-AC93-56EEE0993CDC}"/>
              </a:ext>
            </a:extLst>
          </p:cNvPr>
          <p:cNvSpPr txBox="1">
            <a:spLocks/>
          </p:cNvSpPr>
          <p:nvPr/>
        </p:nvSpPr>
        <p:spPr>
          <a:xfrm>
            <a:off x="2687068" y="5633644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drunk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E4590188-26AF-4523-B5CE-3E520352BF1C}"/>
              </a:ext>
            </a:extLst>
          </p:cNvPr>
          <p:cNvSpPr txBox="1">
            <a:spLocks/>
          </p:cNvSpPr>
          <p:nvPr/>
        </p:nvSpPr>
        <p:spPr>
          <a:xfrm>
            <a:off x="2281823" y="6104165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liked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67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17453" cy="686267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295835"/>
            <a:ext cx="7300037" cy="7006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fill in the gaps with</a:t>
            </a:r>
            <a:r>
              <a:rPr lang="hr-HR" sz="2000" b="1" dirty="0"/>
              <a:t> </a:t>
            </a:r>
            <a:r>
              <a:rPr lang="en-US" sz="2000" b="1" dirty="0"/>
              <a:t>present perfect of the verbs in brackets.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Pročitaj tekst i nadopuni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perfectom</a:t>
            </a:r>
            <a:r>
              <a:rPr lang="hr-HR" sz="2000" i="1" dirty="0"/>
              <a:t> glagola u zagradi.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816" y="1263193"/>
            <a:ext cx="10129369" cy="50715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17453" y="-9236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44.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D9177B1-3231-42E1-9C82-3A459644E14A}"/>
              </a:ext>
            </a:extLst>
          </p:cNvPr>
          <p:cNvSpPr txBox="1">
            <a:spLocks/>
          </p:cNvSpPr>
          <p:nvPr/>
        </p:nvSpPr>
        <p:spPr>
          <a:xfrm>
            <a:off x="3562008" y="2641333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become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80C4291-0E7D-4BD0-8B6E-8DAE7F8EFAD3}"/>
              </a:ext>
            </a:extLst>
          </p:cNvPr>
          <p:cNvSpPr txBox="1">
            <a:spLocks/>
          </p:cNvSpPr>
          <p:nvPr/>
        </p:nvSpPr>
        <p:spPr>
          <a:xfrm>
            <a:off x="1447941" y="4765969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learnt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428A0D8-CCF1-46D1-8387-0DCA768CCDAB}"/>
              </a:ext>
            </a:extLst>
          </p:cNvPr>
          <p:cNvSpPr txBox="1">
            <a:spLocks/>
          </p:cNvSpPr>
          <p:nvPr/>
        </p:nvSpPr>
        <p:spPr>
          <a:xfrm>
            <a:off x="1447941" y="5035334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taught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6140E57-10C7-4095-A752-2D8D46703082}"/>
              </a:ext>
            </a:extLst>
          </p:cNvPr>
          <p:cNvSpPr txBox="1">
            <a:spLocks/>
          </p:cNvSpPr>
          <p:nvPr/>
        </p:nvSpPr>
        <p:spPr>
          <a:xfrm>
            <a:off x="3059984" y="5572810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B2332F0-C202-4304-A794-ED9E2F4B99E5}"/>
              </a:ext>
            </a:extLst>
          </p:cNvPr>
          <p:cNvSpPr txBox="1">
            <a:spLocks/>
          </p:cNvSpPr>
          <p:nvPr/>
        </p:nvSpPr>
        <p:spPr>
          <a:xfrm>
            <a:off x="1572948" y="5842175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become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47F5BD7-5E96-4278-9512-B9804BC6DBE5}"/>
              </a:ext>
            </a:extLst>
          </p:cNvPr>
          <p:cNvSpPr txBox="1">
            <a:spLocks/>
          </p:cNvSpPr>
          <p:nvPr/>
        </p:nvSpPr>
        <p:spPr>
          <a:xfrm>
            <a:off x="6771373" y="2374848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talked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7F1407E-9D56-45B9-AFAD-0391495659A5}"/>
              </a:ext>
            </a:extLst>
          </p:cNvPr>
          <p:cNvSpPr txBox="1">
            <a:spLocks/>
          </p:cNvSpPr>
          <p:nvPr/>
        </p:nvSpPr>
        <p:spPr>
          <a:xfrm>
            <a:off x="7515443" y="2910543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7337391-8CD2-407A-AA34-6B83F6608A0E}"/>
              </a:ext>
            </a:extLst>
          </p:cNvPr>
          <p:cNvSpPr txBox="1">
            <a:spLocks/>
          </p:cNvSpPr>
          <p:nvPr/>
        </p:nvSpPr>
        <p:spPr>
          <a:xfrm>
            <a:off x="8026818" y="3699691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213B5CE-E608-4771-9333-4E78E99FCF88}"/>
              </a:ext>
            </a:extLst>
          </p:cNvPr>
          <p:cNvSpPr txBox="1">
            <a:spLocks/>
          </p:cNvSpPr>
          <p:nvPr/>
        </p:nvSpPr>
        <p:spPr>
          <a:xfrm>
            <a:off x="9530091" y="3973800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stolen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D444820-CF3A-4A31-9ECA-47DB02FE9FBD}"/>
              </a:ext>
            </a:extLst>
          </p:cNvPr>
          <p:cNvSpPr txBox="1">
            <a:spLocks/>
          </p:cNvSpPr>
          <p:nvPr/>
        </p:nvSpPr>
        <p:spPr>
          <a:xfrm>
            <a:off x="6538290" y="4773748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found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98CC3207-E204-4F58-957D-3886A8BCF0CF}"/>
              </a:ext>
            </a:extLst>
          </p:cNvPr>
          <p:cNvSpPr txBox="1">
            <a:spLocks/>
          </p:cNvSpPr>
          <p:nvPr/>
        </p:nvSpPr>
        <p:spPr>
          <a:xfrm>
            <a:off x="8605241" y="5304388"/>
            <a:ext cx="25108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discovered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53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24" y="-13194"/>
            <a:ext cx="4829812" cy="686888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15" y="2070120"/>
            <a:ext cx="11832369" cy="27022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794327"/>
            <a:ext cx="7365853" cy="56896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Ask each other questions using the present perfect. Begin with 'How long…’</a:t>
            </a:r>
            <a:br>
              <a:rPr lang="hr-HR" sz="2000" b="1" dirty="0"/>
            </a:br>
            <a:r>
              <a:rPr lang="hr-HR" sz="2000" i="1" dirty="0"/>
              <a:t>Napiši nekoliko pitanja za svog prijatelja iz razreda koristeći </a:t>
            </a:r>
            <a:r>
              <a:rPr lang="hr-HR" sz="2000" b="1" i="1" dirty="0" err="1"/>
              <a:t>Present</a:t>
            </a:r>
            <a:r>
              <a:rPr lang="hr-HR" sz="2000" b="1" i="1" dirty="0"/>
              <a:t> </a:t>
            </a:r>
            <a:r>
              <a:rPr lang="hr-HR" sz="2000" b="1" i="1" dirty="0" err="1"/>
              <a:t>perfect</a:t>
            </a:r>
            <a:r>
              <a:rPr lang="hr-HR" sz="2000" b="1" i="1" dirty="0"/>
              <a:t> </a:t>
            </a:r>
            <a:r>
              <a:rPr lang="hr-HR" sz="2000" i="1" dirty="0"/>
              <a:t>i pošalji ih svojem prijatelju. Započni pitanje sa </a:t>
            </a:r>
            <a:r>
              <a:rPr lang="hr-HR" sz="2000" b="1" i="1" dirty="0"/>
              <a:t>How </a:t>
            </a:r>
            <a:r>
              <a:rPr lang="hr-HR" sz="2000" b="1" i="1" dirty="0" err="1"/>
              <a:t>long</a:t>
            </a:r>
            <a:r>
              <a:rPr lang="hr-HR" sz="2000" b="1" i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6033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Props1.xml><?xml version="1.0" encoding="utf-8"?>
<ds:datastoreItem xmlns:ds="http://schemas.openxmlformats.org/officeDocument/2006/customXml" ds:itemID="{F795F8E0-90FC-4FC8-8435-4906071B29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6271EDC-D3ED-4737-8FFF-A5E6D7ADC4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CBF576-19D7-4B99-82AA-95928A62ACA0}">
  <ds:schemaRefs>
    <ds:schemaRef ds:uri="http://www.w3.org/XML/1998/namespace"/>
    <ds:schemaRef ds:uri="http://schemas.microsoft.com/office/2006/documentManagement/types"/>
    <ds:schemaRef ds:uri="http://purl.org/dc/terms/"/>
    <ds:schemaRef ds:uri="1ed46e35-59ec-4778-8eff-c458b38f4962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f87c038a-0f61-486c-a8ca-ffce83998b6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3345</TotalTime>
  <Words>729</Words>
  <Application>Microsoft Office PowerPoint</Application>
  <PresentationFormat>Široki zaslon</PresentationFormat>
  <Paragraphs>182</Paragraphs>
  <Slides>16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Tema sustava Office</vt:lpstr>
      <vt:lpstr>UNIT 3;  Trends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295</cp:revision>
  <dcterms:created xsi:type="dcterms:W3CDTF">2020-09-12T11:20:19Z</dcterms:created>
  <dcterms:modified xsi:type="dcterms:W3CDTF">2021-10-26T13:58:39Z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